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notesMasterIdLst>
    <p:notesMasterId r:id="rId21"/>
  </p:notesMasterIdLst>
  <p:sldIdLst>
    <p:sldId id="257" r:id="rId2"/>
    <p:sldId id="259" r:id="rId3"/>
    <p:sldId id="260" r:id="rId4"/>
    <p:sldId id="277" r:id="rId5"/>
    <p:sldId id="261" r:id="rId6"/>
    <p:sldId id="278" r:id="rId7"/>
    <p:sldId id="262" r:id="rId8"/>
    <p:sldId id="270" r:id="rId9"/>
    <p:sldId id="263" r:id="rId10"/>
    <p:sldId id="264" r:id="rId11"/>
    <p:sldId id="265" r:id="rId12"/>
    <p:sldId id="269" r:id="rId13"/>
    <p:sldId id="271" r:id="rId14"/>
    <p:sldId id="272" r:id="rId15"/>
    <p:sldId id="273" r:id="rId16"/>
    <p:sldId id="274" r:id="rId17"/>
    <p:sldId id="279" r:id="rId18"/>
    <p:sldId id="280" r:id="rId19"/>
    <p:sldId id="275" r:id="rId20"/>
  </p:sldIdLst>
  <p:sldSz cx="9144000" cy="6858000" type="screen4x3"/>
  <p:notesSz cx="6867525" cy="999331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008000"/>
    <a:srgbClr val="3366FF"/>
    <a:srgbClr val="000099"/>
    <a:srgbClr val="0000FF"/>
    <a:srgbClr val="777777"/>
    <a:srgbClr val="669900"/>
    <a:srgbClr val="C0C0C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6563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44" tIns="48172" rIns="96344" bIns="48172" numCol="1" anchor="t" anchorCtr="0" compatLnSpc="1">
            <a:prstTxWarp prst="textNoShape">
              <a:avLst/>
            </a:prstTxWarp>
          </a:bodyPr>
          <a:lstStyle>
            <a:lvl1pPr defTabSz="963613">
              <a:defRPr sz="1300"/>
            </a:lvl1pPr>
          </a:lstStyle>
          <a:p>
            <a:endParaRPr lang="es-E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9375" y="0"/>
            <a:ext cx="2976563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44" tIns="48172" rIns="96344" bIns="48172" numCol="1" anchor="t" anchorCtr="0" compatLnSpc="1">
            <a:prstTxWarp prst="textNoShape">
              <a:avLst/>
            </a:prstTxWarp>
          </a:bodyPr>
          <a:lstStyle>
            <a:lvl1pPr algn="r" defTabSz="963613">
              <a:defRPr sz="1300"/>
            </a:lvl1pPr>
          </a:lstStyle>
          <a:p>
            <a:endParaRPr lang="es-ES"/>
          </a:p>
        </p:txBody>
      </p:sp>
      <p:sp>
        <p:nvSpPr>
          <p:cNvPr id="41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36625" y="750888"/>
            <a:ext cx="4995863" cy="3746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46625"/>
            <a:ext cx="5495925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44" tIns="48172" rIns="96344" bIns="481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93250"/>
            <a:ext cx="2976563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44" tIns="48172" rIns="96344" bIns="48172" numCol="1" anchor="b" anchorCtr="0" compatLnSpc="1">
            <a:prstTxWarp prst="textNoShape">
              <a:avLst/>
            </a:prstTxWarp>
          </a:bodyPr>
          <a:lstStyle>
            <a:lvl1pPr defTabSz="963613">
              <a:defRPr sz="1300"/>
            </a:lvl1pPr>
          </a:lstStyle>
          <a:p>
            <a:endParaRPr lang="es-E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9375" y="9493250"/>
            <a:ext cx="2976563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44" tIns="48172" rIns="96344" bIns="48172" numCol="1" anchor="b" anchorCtr="0" compatLnSpc="1">
            <a:prstTxWarp prst="textNoShape">
              <a:avLst/>
            </a:prstTxWarp>
          </a:bodyPr>
          <a:lstStyle>
            <a:lvl1pPr algn="r" defTabSz="963613">
              <a:defRPr sz="1300"/>
            </a:lvl1pPr>
          </a:lstStyle>
          <a:p>
            <a:fld id="{3AC635E2-31B8-4EF4-B267-A935AA1974D9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4BA08C-F0E6-4D4E-95F8-603F30E92050}" type="slidenum">
              <a:rPr lang="es-ES"/>
              <a:pPr/>
              <a:t>1</a:t>
            </a:fld>
            <a:endParaRPr lang="es-ES"/>
          </a:p>
        </p:txBody>
      </p:sp>
      <p:sp>
        <p:nvSpPr>
          <p:cNvPr id="512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38213" y="750888"/>
            <a:ext cx="4995862" cy="3746500"/>
          </a:xfrm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946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82947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s-MX"/>
            </a:p>
          </p:txBody>
        </p:sp>
        <p:sp>
          <p:nvSpPr>
            <p:cNvPr id="82948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s-MX"/>
            </a:p>
          </p:txBody>
        </p:sp>
        <p:sp>
          <p:nvSpPr>
            <p:cNvPr id="82949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s-MX"/>
            </a:p>
          </p:txBody>
        </p:sp>
        <p:sp>
          <p:nvSpPr>
            <p:cNvPr id="82950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s-MX"/>
            </a:p>
          </p:txBody>
        </p:sp>
        <p:sp>
          <p:nvSpPr>
            <p:cNvPr id="82951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s-MX"/>
            </a:p>
          </p:txBody>
        </p:sp>
        <p:sp>
          <p:nvSpPr>
            <p:cNvPr id="82952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s-MX"/>
            </a:p>
          </p:txBody>
        </p:sp>
        <p:sp>
          <p:nvSpPr>
            <p:cNvPr id="82953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s-MX"/>
            </a:p>
          </p:txBody>
        </p:sp>
        <p:sp>
          <p:nvSpPr>
            <p:cNvPr id="82954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s-MX"/>
            </a:p>
          </p:txBody>
        </p:sp>
        <p:sp>
          <p:nvSpPr>
            <p:cNvPr id="82955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s-MX"/>
            </a:p>
          </p:txBody>
        </p:sp>
        <p:sp>
          <p:nvSpPr>
            <p:cNvPr id="82956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s-MX"/>
            </a:p>
          </p:txBody>
        </p:sp>
        <p:sp>
          <p:nvSpPr>
            <p:cNvPr id="82957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s-MX"/>
            </a:p>
          </p:txBody>
        </p:sp>
        <p:sp>
          <p:nvSpPr>
            <p:cNvPr id="82958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s-MX"/>
            </a:p>
          </p:txBody>
        </p:sp>
        <p:sp>
          <p:nvSpPr>
            <p:cNvPr id="82959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s-MX"/>
            </a:p>
          </p:txBody>
        </p:sp>
        <p:sp>
          <p:nvSpPr>
            <p:cNvPr id="82960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s-MX"/>
            </a:p>
          </p:txBody>
        </p:sp>
        <p:sp>
          <p:nvSpPr>
            <p:cNvPr id="82961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2" y="3504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/>
              <a:endParaRPr lang="es-MX"/>
            </a:p>
          </p:txBody>
        </p:sp>
        <p:sp>
          <p:nvSpPr>
            <p:cNvPr id="82962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/>
              <a:endParaRPr lang="es-MX"/>
            </a:p>
          </p:txBody>
        </p:sp>
        <p:sp>
          <p:nvSpPr>
            <p:cNvPr id="82963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s-MX"/>
            </a:p>
          </p:txBody>
        </p:sp>
        <p:sp>
          <p:nvSpPr>
            <p:cNvPr id="82964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s-MX"/>
            </a:p>
          </p:txBody>
        </p:sp>
        <p:sp>
          <p:nvSpPr>
            <p:cNvPr id="82965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s-MX"/>
            </a:p>
          </p:txBody>
        </p:sp>
        <p:sp>
          <p:nvSpPr>
            <p:cNvPr id="82966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s-MX"/>
            </a:p>
          </p:txBody>
        </p:sp>
        <p:sp>
          <p:nvSpPr>
            <p:cNvPr id="82967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s-MX"/>
            </a:p>
          </p:txBody>
        </p:sp>
        <p:sp>
          <p:nvSpPr>
            <p:cNvPr id="82968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s-MX"/>
            </a:p>
          </p:txBody>
        </p:sp>
        <p:sp>
          <p:nvSpPr>
            <p:cNvPr id="82969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s-MX"/>
            </a:p>
          </p:txBody>
        </p:sp>
        <p:sp>
          <p:nvSpPr>
            <p:cNvPr id="82970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s-MX"/>
            </a:p>
          </p:txBody>
        </p:sp>
        <p:sp>
          <p:nvSpPr>
            <p:cNvPr id="82971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s-MX"/>
            </a:p>
          </p:txBody>
        </p:sp>
        <p:sp>
          <p:nvSpPr>
            <p:cNvPr id="82972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s-MX"/>
            </a:p>
          </p:txBody>
        </p:sp>
        <p:sp>
          <p:nvSpPr>
            <p:cNvPr id="82973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s-MX"/>
            </a:p>
          </p:txBody>
        </p:sp>
        <p:sp>
          <p:nvSpPr>
            <p:cNvPr id="82974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s-MX"/>
            </a:p>
          </p:txBody>
        </p:sp>
        <p:sp>
          <p:nvSpPr>
            <p:cNvPr id="82975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s-MX"/>
            </a:p>
          </p:txBody>
        </p:sp>
        <p:sp>
          <p:nvSpPr>
            <p:cNvPr id="82976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s-MX"/>
            </a:p>
          </p:txBody>
        </p:sp>
        <p:sp>
          <p:nvSpPr>
            <p:cNvPr id="82977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s-MX"/>
            </a:p>
          </p:txBody>
        </p:sp>
        <p:sp>
          <p:nvSpPr>
            <p:cNvPr id="82978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s-MX"/>
            </a:p>
          </p:txBody>
        </p:sp>
        <p:sp>
          <p:nvSpPr>
            <p:cNvPr id="82979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980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981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982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983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984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985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986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987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988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989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990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991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992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993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994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995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996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997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998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999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000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001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002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003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004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005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006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007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008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009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010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011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012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013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014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015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016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017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018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019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020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021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022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023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024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025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026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027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028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029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030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031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032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033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034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035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036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037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038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039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040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041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042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043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044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045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046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047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048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049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050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051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052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053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054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055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056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057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058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059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060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061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062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063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064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065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066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067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068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069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070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071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072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073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074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075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076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077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078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079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080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081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082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083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084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085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086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087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088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089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090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091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092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093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094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095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096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097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098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099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100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101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102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103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104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105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106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107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108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109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110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111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112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113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114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115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116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117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118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119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120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121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122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123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124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125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126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127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128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129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130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131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132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133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134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135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136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137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138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139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140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141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142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143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144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145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146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147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148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149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150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151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152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153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154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155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156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157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158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159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160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3161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</p:grpSp>
      <p:sp>
        <p:nvSpPr>
          <p:cNvPr id="83162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83163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83164" name="Rectangle 2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3165" name="Rectangle 221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3166" name="Rectangle 2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795093D-B573-474F-A46D-CAC360831C4F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140F024-5B27-4A19-B33D-D815D565AEF2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2E90CC9-C797-4E62-B88B-3312B2C5899E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8EC066FA-4051-41A6-94EC-7949A87FC061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1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98E56C0-5C77-4970-9CB0-A56A359EA406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A5B5FF9-A8AC-4395-99CF-7833AEC57957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F60C63E-5BDF-474D-8FA1-276C2467C2BA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60F797A-DB06-4556-9031-BB8843A94EAC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59DA488-251F-4E6F-A38F-0F9E16A26B03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AF2A6AF-8E86-4F5B-9B42-EB7989BB1118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3FA29B6-39BC-449B-80E9-FDEF28EA77AB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A7D5A4C-962C-4F35-B11A-4A8CE99F8654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22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81923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s-MX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1924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s-MX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1925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s-MX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1926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s-MX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1927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s-MX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1928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s-MX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1929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s-MX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1930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s-MX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1931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s-MX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1932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s-MX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1933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s-MX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1934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s-MX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1935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s-MX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1936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s-MX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1937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2" y="3504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/>
              <a:endParaRPr lang="es-MX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1938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/>
              <a:endParaRPr lang="es-MX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1939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s-MX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1940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s-MX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1941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s-MX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1942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s-MX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1943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s-MX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1944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s-MX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1945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s-MX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1946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s-MX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1947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s-MX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1948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s-MX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1949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s-MX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1950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s-MX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1951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s-MX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1952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s-MX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1953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s-MX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1954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s-MX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1955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1956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1957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1958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1959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1960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1961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1962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1963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1964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1965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1966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1967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1968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1969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1970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1971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1972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1973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1974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1975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1976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1977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1978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1979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1980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1981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1982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1983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1984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1985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1986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1987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1988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1989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1990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1991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1992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1993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1994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1995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1996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1997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1998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1999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000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001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002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003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004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005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006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007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008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009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010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011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012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013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014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015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016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017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018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019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020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021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022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023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024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025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026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027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028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029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030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031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032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033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034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035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036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037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038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039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040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041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042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043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044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045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046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047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048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049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050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051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052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053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054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055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056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057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058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059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060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061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062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063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064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065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066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067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068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069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070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071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072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073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074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075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076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077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078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079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080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081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082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083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084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085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086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087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088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089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090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091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092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093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094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095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096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097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098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099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100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101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102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103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104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105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106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107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108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109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110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111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112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113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114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115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116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117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118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119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120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121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122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123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124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125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126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127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128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129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130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131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132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133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134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135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136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137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</p:grpSp>
      <p:sp>
        <p:nvSpPr>
          <p:cNvPr id="82138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39F4714E-5964-4CFD-B88E-6A4962AF2D5E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82139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s-ES"/>
          </a:p>
        </p:txBody>
      </p:sp>
      <p:sp>
        <p:nvSpPr>
          <p:cNvPr id="82140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s-ES"/>
          </a:p>
        </p:txBody>
      </p:sp>
      <p:sp>
        <p:nvSpPr>
          <p:cNvPr id="82141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82142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tinternet.com/~akme/Rosetta1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alejandras@noriegaeditores.com" TargetMode="External"/><Relationship Id="rId2" Type="http://schemas.openxmlformats.org/officeDocument/2006/relationships/hyperlink" Target="mailto:alesanmy@hotmail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3200">
                <a:latin typeface="Calisto MT" pitchFamily="18" charset="0"/>
              </a:rPr>
              <a:t>EDICIONES EN EL ENTORNO DIGITAL</a:t>
            </a:r>
            <a:endParaRPr lang="es-ES" sz="3200">
              <a:latin typeface="Calisto MT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endParaRPr lang="es-MX" sz="2800">
              <a:latin typeface="Calisto MT" pitchFamily="18" charset="0"/>
            </a:endParaRPr>
          </a:p>
          <a:p>
            <a:pPr algn="ctr">
              <a:buFont typeface="Wingdings" pitchFamily="2" charset="2"/>
              <a:buNone/>
            </a:pPr>
            <a:r>
              <a:rPr lang="es-MX" sz="2800">
                <a:latin typeface="Calisto MT" pitchFamily="18" charset="0"/>
              </a:rPr>
              <a:t>CONTRATOS</a:t>
            </a:r>
          </a:p>
          <a:p>
            <a:pPr algn="ctr">
              <a:buFont typeface="Wingdings" pitchFamily="2" charset="2"/>
              <a:buNone/>
            </a:pPr>
            <a:r>
              <a:rPr lang="es-MX" sz="2800">
                <a:latin typeface="Calisto MT" pitchFamily="18" charset="0"/>
              </a:rPr>
              <a:t> USO DIGITAL</a:t>
            </a:r>
          </a:p>
          <a:p>
            <a:pPr algn="ctr">
              <a:buFont typeface="Wingdings" pitchFamily="2" charset="2"/>
              <a:buNone/>
            </a:pPr>
            <a:endParaRPr lang="es-MX" sz="2800">
              <a:latin typeface="Calisto MT" pitchFamily="18" charset="0"/>
            </a:endParaRPr>
          </a:p>
          <a:p>
            <a:pPr algn="ctr">
              <a:buFont typeface="Wingdings" pitchFamily="2" charset="2"/>
              <a:buNone/>
            </a:pPr>
            <a:r>
              <a:rPr lang="es-MX" sz="2800">
                <a:latin typeface="Calisto MT" pitchFamily="18" charset="0"/>
              </a:rPr>
              <a:t>Aspectos generales</a:t>
            </a:r>
          </a:p>
          <a:p>
            <a:pPr algn="ctr">
              <a:buFont typeface="Wingdings" pitchFamily="2" charset="2"/>
              <a:buNone/>
            </a:pPr>
            <a:endParaRPr lang="es-MX" sz="2800">
              <a:latin typeface="Calisto MT" pitchFamily="18" charset="0"/>
            </a:endParaRPr>
          </a:p>
          <a:p>
            <a:pPr algn="ctr">
              <a:buFont typeface="Wingdings" pitchFamily="2" charset="2"/>
              <a:buNone/>
            </a:pPr>
            <a:r>
              <a:rPr lang="es-MX" sz="2800">
                <a:latin typeface="Calisto MT" pitchFamily="18" charset="0"/>
              </a:rPr>
              <a:t>Casos específicos</a:t>
            </a:r>
          </a:p>
          <a:p>
            <a:pPr algn="ctr">
              <a:buFont typeface="Wingdings" pitchFamily="2" charset="2"/>
              <a:buNone/>
            </a:pPr>
            <a:endParaRPr lang="es-MX" sz="2800">
              <a:latin typeface="Calisto MT" pitchFamily="18" charset="0"/>
            </a:endParaRPr>
          </a:p>
          <a:p>
            <a:pPr algn="ctr">
              <a:buFont typeface="Wingdings" pitchFamily="2" charset="2"/>
              <a:buNone/>
            </a:pPr>
            <a:r>
              <a:rPr lang="es-MX" sz="2000">
                <a:latin typeface="Calisto MT" pitchFamily="18" charset="0"/>
              </a:rPr>
              <a:t>JULIO 2011</a:t>
            </a:r>
            <a:endParaRPr lang="es-ES" sz="2000">
              <a:latin typeface="Calisto MT" pitchFamily="18" charset="0"/>
            </a:endParaRPr>
          </a:p>
        </p:txBody>
      </p:sp>
      <p:pic>
        <p:nvPicPr>
          <p:cNvPr id="3076" name="Picture 4" descr="Google_topa_derecho_autor"/>
          <p:cNvPicPr>
            <a:picLocks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500563" y="1700213"/>
            <a:ext cx="4032250" cy="4259262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FORMAS DE TRANSMISIÓN</a:t>
            </a:r>
            <a:endParaRPr lang="es-E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229600" cy="4525962"/>
          </a:xfrm>
        </p:spPr>
        <p:txBody>
          <a:bodyPr/>
          <a:lstStyle/>
          <a:p>
            <a:r>
              <a:rPr lang="es-MX"/>
              <a:t>CONTRACTUAL-  </a:t>
            </a:r>
            <a:r>
              <a:rPr lang="es-MX" sz="2400"/>
              <a:t>ACUERDO DE VOLUNTADES</a:t>
            </a:r>
          </a:p>
          <a:p>
            <a:r>
              <a:rPr lang="es-MX"/>
              <a:t>JUDICIAL –        </a:t>
            </a:r>
            <a:r>
              <a:rPr lang="es-MX" sz="2400"/>
              <a:t>DISPOSICIÓN DE LEY O        					RESOLUCIÓN JUDICIAL</a:t>
            </a:r>
            <a:r>
              <a:rPr lang="es-MX"/>
              <a:t> </a:t>
            </a:r>
          </a:p>
          <a:p>
            <a:r>
              <a:rPr lang="es-MX"/>
              <a:t>TESTAMENTO</a:t>
            </a:r>
          </a:p>
          <a:p>
            <a:endParaRPr lang="es-MX"/>
          </a:p>
          <a:p>
            <a:pPr>
              <a:buFont typeface="Wingdings" pitchFamily="2" charset="2"/>
              <a:buNone/>
            </a:pPr>
            <a:endParaRPr lang="es-ES"/>
          </a:p>
        </p:txBody>
      </p:sp>
      <p:pic>
        <p:nvPicPr>
          <p:cNvPr id="12292" name="Picture 7" descr="MCj0432665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4437063"/>
            <a:ext cx="28956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4000"/>
              <a:t>EXCEPCIONES A LA TRANSMISIÓN</a:t>
            </a:r>
            <a:endParaRPr lang="es-ES" sz="400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s-MX"/>
              <a:t>ADQUISIÓN DE DERECHOS POR PRESUNCIÓN LEGAL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s-MX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s-MX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s-MX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s-MX"/>
              <a:t>FIGURAS EN LA LEY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s-MX" sz="2400"/>
              <a:t>OBRAS POR ENCARGO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s-MX" sz="2400"/>
              <a:t>OBRAS HECHAS BAJO RELACIÓN LABORAL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s-MX" sz="2400"/>
              <a:t>OBRAS HECHAS AL SERVICIO DEL ESTADO</a:t>
            </a:r>
            <a:endParaRPr lang="es-ES"/>
          </a:p>
        </p:txBody>
      </p:sp>
      <p:pic>
        <p:nvPicPr>
          <p:cNvPr id="13316" name="Picture 4" descr="Contacto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16238" y="2565400"/>
            <a:ext cx="3384550" cy="1584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3200"/>
              <a:t>ADQUISICIÓN DE DERECHOS POR TRANSMISIÓN</a:t>
            </a:r>
            <a:endParaRPr lang="es-ES" sz="320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s-MX" sz="3600"/>
              <a:t>MEDIANTE CONTRATO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s-MX" sz="3600"/>
              <a:t>DERECHOS ESPECIFICOS A TRANSMITIR: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MX" sz="3600"/>
              <a:t>-</a:t>
            </a:r>
            <a:r>
              <a:rPr lang="es-MX" sz="2800"/>
              <a:t>FIJACIÓN MATERIAL EN SOPORTE DISTINTO AL ORIGINAL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MX" sz="2800"/>
              <a:t>-REPRODUCIÓN DE COPIAS QUE PERMITA SU ALMACENAMIENTO PERMANENTE O TEMPORAL EN MEDIOS ELECTRÓNICOS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MX" sz="2800"/>
              <a:t>-COMUNICACIÓN PÚBLICA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MX" sz="2800"/>
              <a:t>-DISTRIBUCIÓN Y VENTA DE ARCHIVOS </a:t>
            </a:r>
            <a:endParaRPr lang="es-E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4000"/>
              <a:t>TRANSMISIÓN DE DERECHOS INDEPENDIENTE</a:t>
            </a:r>
            <a:endParaRPr lang="es-ES" sz="400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algn="ctr">
              <a:buFont typeface="Wingdings" pitchFamily="2" charset="2"/>
              <a:buNone/>
            </a:pPr>
            <a:r>
              <a:rPr lang="es-MX" sz="2400" b="1">
                <a:effectLst/>
              </a:rPr>
              <a:t>EJEMPLO DE INTERPRETACIÓN RESTRICTIVA</a:t>
            </a:r>
          </a:p>
          <a:p>
            <a:pPr lvl="1" algn="ctr"/>
            <a:endParaRPr lang="en-US" sz="2400" b="1">
              <a:effectLst/>
            </a:endParaRPr>
          </a:p>
          <a:p>
            <a:pPr algn="ctr">
              <a:buFont typeface="Wingdings" pitchFamily="2" charset="2"/>
              <a:buNone/>
            </a:pPr>
            <a:r>
              <a:rPr lang="es-MX" sz="2800" b="1">
                <a:effectLst/>
              </a:rPr>
              <a:t>RANDOM HOUSE V. ROSETTA BOOKS</a:t>
            </a:r>
          </a:p>
          <a:p>
            <a:pPr algn="ctr">
              <a:buFont typeface="Wingdings" pitchFamily="2" charset="2"/>
              <a:buNone/>
            </a:pPr>
            <a:r>
              <a:rPr lang="es-MX" sz="2800" b="1">
                <a:effectLst/>
              </a:rPr>
              <a:t>Tribunal Federal de Distrito, Sur de Nueva York</a:t>
            </a:r>
          </a:p>
          <a:p>
            <a:pPr algn="ctr">
              <a:buFont typeface="Wingdings" pitchFamily="2" charset="2"/>
              <a:buNone/>
            </a:pPr>
            <a:r>
              <a:rPr lang="en-US" sz="2800" b="1">
                <a:effectLst/>
              </a:rPr>
              <a:t>(United States District Court Southern </a:t>
            </a:r>
          </a:p>
          <a:p>
            <a:pPr algn="ctr">
              <a:buFont typeface="Wingdings" pitchFamily="2" charset="2"/>
              <a:buNone/>
            </a:pPr>
            <a:r>
              <a:rPr lang="en-US" sz="2800" b="1">
                <a:effectLst/>
              </a:rPr>
              <a:t>District of New York)</a:t>
            </a:r>
          </a:p>
          <a:p>
            <a:pPr algn="ctr">
              <a:buFont typeface="Wingdings" pitchFamily="2" charset="2"/>
              <a:buNone/>
            </a:pPr>
            <a:r>
              <a:rPr lang="es-MX" sz="2800" b="1">
                <a:effectLst/>
              </a:rPr>
              <a:t>11 de julio, 2001</a:t>
            </a:r>
            <a:endParaRPr lang="es-MX" sz="2800" b="1">
              <a:solidFill>
                <a:schemeClr val="accent2"/>
              </a:solidFill>
              <a:effectLst/>
            </a:endParaRPr>
          </a:p>
          <a:p>
            <a:pPr algn="ctr">
              <a:buFont typeface="Wingdings" pitchFamily="2" charset="2"/>
              <a:buNone/>
            </a:pPr>
            <a:r>
              <a:rPr lang="es-MX" sz="2400" b="1">
                <a:solidFill>
                  <a:schemeClr val="accent2"/>
                </a:solidFill>
                <a:hlinkClick r:id="rId2"/>
              </a:rPr>
              <a:t>http://www.btinternet.com/~akme/Rosetta1.html</a:t>
            </a:r>
            <a:endParaRPr lang="es-MX" sz="2400" b="1">
              <a:solidFill>
                <a:schemeClr val="accent2"/>
              </a:solidFill>
            </a:endParaRPr>
          </a:p>
          <a:p>
            <a:pPr algn="ctr">
              <a:buFont typeface="Wingdings" pitchFamily="2" charset="2"/>
              <a:buNone/>
            </a:pPr>
            <a:endParaRPr lang="es-ES" sz="2400" b="1">
              <a:solidFill>
                <a:schemeClr val="accent2"/>
              </a:solidFill>
            </a:endParaRPr>
          </a:p>
          <a:p>
            <a:pPr algn="ctr">
              <a:buFont typeface="Wingdings" pitchFamily="2" charset="2"/>
              <a:buNone/>
            </a:pPr>
            <a:endParaRPr lang="es-ES" sz="2400" b="1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4000"/>
              <a:t>ACTOS DE EXPLOTACIÓN</a:t>
            </a:r>
            <a:br>
              <a:rPr lang="es-MX" sz="4000"/>
            </a:br>
            <a:r>
              <a:rPr lang="es-MX" sz="4000"/>
              <a:t>USOS DIGITALES</a:t>
            </a:r>
            <a:endParaRPr lang="es-ES" sz="400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s-MX" sz="280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s-MX" sz="280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s-MX" sz="2800"/>
              <a:t>1. LA VISUALIZACIÓN, AUDICIÓN O DISFRUTE DE LA OBRA DIRECTAMENTE EN LA PANTALLA DE UN DISPOSITIVO ELECTRÓNICO SIN EFECTUAR DESCARGA O EFECTUANDO DESCARGA. INCLUYENDO ORDENADORES, PDA, TELEFONOS CELULARES Y CUALQUIER OTRO DISPOSITIVO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MX" sz="2400"/>
              <a:t> </a:t>
            </a:r>
            <a:endParaRPr lang="es-E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3600"/>
              <a:t>ACTOS DE EXPLOTACIÓN</a:t>
            </a:r>
            <a:br>
              <a:rPr lang="es-MX" sz="3600"/>
            </a:br>
            <a:r>
              <a:rPr lang="es-MX" sz="3600"/>
              <a:t>USOS DIGITALES</a:t>
            </a:r>
            <a:r>
              <a:rPr lang="es-MX" sz="4000"/>
              <a:t> </a:t>
            </a:r>
            <a:endParaRPr lang="es-ES" sz="400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endParaRPr lang="es-MX" sz="2800"/>
          </a:p>
          <a:p>
            <a:pPr algn="ctr">
              <a:buFont typeface="Wingdings" pitchFamily="2" charset="2"/>
              <a:buNone/>
            </a:pPr>
            <a:r>
              <a:rPr lang="es-MX" sz="2800"/>
              <a:t>2. REPRODUCCIÓN EN DISTINTAS PLATAFORMAS</a:t>
            </a:r>
          </a:p>
          <a:p>
            <a:pPr algn="ctr">
              <a:buFont typeface="Wingdings" pitchFamily="2" charset="2"/>
              <a:buNone/>
            </a:pPr>
            <a:endParaRPr lang="es-MX" sz="2800"/>
          </a:p>
          <a:p>
            <a:pPr algn="ctr">
              <a:buFont typeface="Wingdings" pitchFamily="2" charset="2"/>
              <a:buNone/>
            </a:pPr>
            <a:r>
              <a:rPr lang="es-MX" sz="2800"/>
              <a:t>3. DESCARGA DE LA OBRA EN EL DISCO DURO DE LA COMPUTADORA (DRM)</a:t>
            </a:r>
          </a:p>
          <a:p>
            <a:pPr algn="ctr">
              <a:buFont typeface="Wingdings" pitchFamily="2" charset="2"/>
              <a:buNone/>
            </a:pPr>
            <a:endParaRPr lang="es-MX" sz="2800"/>
          </a:p>
          <a:p>
            <a:pPr algn="ctr">
              <a:buFont typeface="Wingdings" pitchFamily="2" charset="2"/>
              <a:buNone/>
            </a:pPr>
            <a:endParaRPr lang="es-ES" sz="2800"/>
          </a:p>
        </p:txBody>
      </p:sp>
      <p:pic>
        <p:nvPicPr>
          <p:cNvPr id="21508" name="Picture 4" descr="j019538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35375" y="4652963"/>
            <a:ext cx="1795463" cy="18335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4000"/>
              <a:t>VIGENCIA</a:t>
            </a:r>
            <a:br>
              <a:rPr lang="es-MX" sz="4000"/>
            </a:br>
            <a:r>
              <a:rPr lang="es-MX" sz="4000"/>
              <a:t>USOS DIGITALES</a:t>
            </a:r>
            <a:endParaRPr lang="es-ES" sz="400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s-MX"/>
              <a:t>ARTÍCULO 33 LFDA</a:t>
            </a:r>
          </a:p>
          <a:p>
            <a:pPr algn="ctr">
              <a:buFont typeface="Wingdings" pitchFamily="2" charset="2"/>
              <a:buNone/>
            </a:pPr>
            <a:endParaRPr lang="es-ES"/>
          </a:p>
        </p:txBody>
      </p:sp>
      <p:pic>
        <p:nvPicPr>
          <p:cNvPr id="22532" name="Picture 4" descr="reloj-arena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39975" y="2276475"/>
            <a:ext cx="4392613" cy="36718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REEDICION / REIMPRESIÓN</a:t>
            </a:r>
            <a:endParaRPr lang="es-E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s-MX" sz="2800" u="sng"/>
              <a:t>USOS Y COSTUMBRES EDITORIALES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s-MX" sz="2800" u="sng"/>
          </a:p>
          <a:p>
            <a:pPr algn="just">
              <a:lnSpc>
                <a:spcPct val="90000"/>
              </a:lnSpc>
              <a:buFont typeface="Wingdings" pitchFamily="2" charset="2"/>
              <a:buChar char="ü"/>
            </a:pPr>
            <a:r>
              <a:rPr lang="es-MX" sz="2800"/>
              <a:t>CONCEPTO DE REEDICIÓN=LINOTIPO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s-MX" sz="2800"/>
              <a:t>		ARMAR EL LIBRO NUEVAMNETE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ü"/>
            </a:pPr>
            <a:endParaRPr lang="es-MX" sz="2800"/>
          </a:p>
          <a:p>
            <a:pPr algn="just">
              <a:lnSpc>
                <a:spcPct val="90000"/>
              </a:lnSpc>
              <a:buFont typeface="Wingdings" pitchFamily="2" charset="2"/>
              <a:buChar char="ü"/>
            </a:pPr>
            <a:r>
              <a:rPr lang="es-MX" sz="2800"/>
              <a:t>APARICIÓN DE LA IMPRESIÓN OFFSET (PLACAS-NEGATIVOS)=REIMPRESIÓN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es-MX" sz="2800"/>
          </a:p>
          <a:p>
            <a:pPr algn="just">
              <a:lnSpc>
                <a:spcPct val="90000"/>
              </a:lnSpc>
              <a:buFont typeface="Wingdings" pitchFamily="2" charset="2"/>
              <a:buChar char="ü"/>
            </a:pPr>
            <a:r>
              <a:rPr lang="es-MX" sz="2800"/>
              <a:t>EDICIÓN.- CAMBIOS SUSTANCIALES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es-E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REEDICIÓN / REIMPRESIÓN</a:t>
            </a:r>
            <a:endParaRPr lang="es-ES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ctr">
              <a:buFont typeface="Wingdings" pitchFamily="2" charset="2"/>
              <a:buNone/>
            </a:pPr>
            <a:r>
              <a:rPr lang="es-MX"/>
              <a:t>CONTENIDO EN LA LFDA</a:t>
            </a:r>
          </a:p>
          <a:p>
            <a:pPr marL="609600" indent="-609600" algn="ctr">
              <a:buFont typeface="Wingdings" pitchFamily="2" charset="2"/>
              <a:buNone/>
            </a:pPr>
            <a:endParaRPr lang="es-MX"/>
          </a:p>
          <a:p>
            <a:pPr marL="609600" indent="-609600" algn="ctr">
              <a:buFont typeface="Wingdings" pitchFamily="2" charset="2"/>
              <a:buNone/>
            </a:pPr>
            <a:endParaRPr lang="es-MX"/>
          </a:p>
          <a:p>
            <a:pPr marL="609600" indent="-609600" algn="just"/>
            <a:r>
              <a:rPr lang="es-MX"/>
              <a:t>CONTRATO DE EDICIÓN.  ART. 47</a:t>
            </a:r>
          </a:p>
          <a:p>
            <a:pPr marL="609600" indent="-609600" algn="just"/>
            <a:r>
              <a:rPr lang="es-MX"/>
              <a:t>DERECHO PREFERENCIA. ART. 49 </a:t>
            </a:r>
          </a:p>
          <a:p>
            <a:pPr marL="609600" indent="-609600" algn="just"/>
            <a:r>
              <a:rPr lang="es-MX"/>
              <a:t>INFORMACIÓN EDITORIAL. ART. 53 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3200"/>
              <a:t>GRACIAS</a:t>
            </a:r>
            <a:endParaRPr lang="es-ES" sz="320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s-MX" sz="2800"/>
              <a:t>Contacto</a:t>
            </a:r>
          </a:p>
          <a:p>
            <a:pPr algn="ctr">
              <a:buFont typeface="Wingdings" pitchFamily="2" charset="2"/>
              <a:buNone/>
            </a:pPr>
            <a:r>
              <a:rPr lang="es-MX" sz="2800"/>
              <a:t>Alejandra Sánchez Moyano</a:t>
            </a:r>
          </a:p>
          <a:p>
            <a:pPr algn="ctr">
              <a:buFont typeface="Wingdings" pitchFamily="2" charset="2"/>
              <a:buNone/>
            </a:pPr>
            <a:r>
              <a:rPr lang="es-MX" sz="2800">
                <a:effectLst/>
                <a:hlinkClick r:id="rId2"/>
              </a:rPr>
              <a:t>alesanmy@hotmail.com</a:t>
            </a:r>
            <a:endParaRPr lang="es-MX" sz="2800">
              <a:effectLst/>
            </a:endParaRPr>
          </a:p>
          <a:p>
            <a:pPr algn="ctr">
              <a:buFont typeface="Wingdings" pitchFamily="2" charset="2"/>
              <a:buNone/>
            </a:pPr>
            <a:r>
              <a:rPr lang="es-MX" sz="2800">
                <a:effectLst/>
                <a:hlinkClick r:id="rId3"/>
              </a:rPr>
              <a:t>alejandras@noriegaeditores.com</a:t>
            </a:r>
            <a:endParaRPr lang="es-ES" sz="2800">
              <a:effectLst/>
            </a:endParaRPr>
          </a:p>
        </p:txBody>
      </p:sp>
      <p:pic>
        <p:nvPicPr>
          <p:cNvPr id="23556" name="Picture 4" descr="7826_126120373844_87368203844_2444774_671895_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00338" y="3716338"/>
            <a:ext cx="3886200" cy="2435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4000"/>
              <a:t>DERECHOS PATRIMONIALES</a:t>
            </a:r>
            <a:endParaRPr lang="es-ES" sz="400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  <a:p>
            <a:r>
              <a:rPr lang="es-MX"/>
              <a:t>EXPLOTACIÓN Y COMERCIALIZACIÓN DE LAS OBRAS EN TODAS SUS MODALIDADES</a:t>
            </a:r>
            <a:endParaRPr lang="es-ES"/>
          </a:p>
          <a:p>
            <a:pPr>
              <a:buFont typeface="Wingdings" pitchFamily="2" charset="2"/>
              <a:buNone/>
            </a:pPr>
            <a:endParaRPr lang="es-ES"/>
          </a:p>
        </p:txBody>
      </p:sp>
      <p:pic>
        <p:nvPicPr>
          <p:cNvPr id="7172" name="Picture 4" descr="Digitalizacion_frente_europe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6100" y="3573463"/>
            <a:ext cx="4462463" cy="2813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29600" cy="1143000"/>
          </a:xfrm>
        </p:spPr>
        <p:txBody>
          <a:bodyPr/>
          <a:lstStyle/>
          <a:p>
            <a:r>
              <a:rPr lang="es-MX" sz="3600"/>
              <a:t>EL USO DIGITAL DENTRO DE LOS DERECHOS PATRIMONIALES</a:t>
            </a:r>
            <a:endParaRPr lang="es-ES" sz="360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73238"/>
            <a:ext cx="8229600" cy="4751387"/>
          </a:xfrm>
        </p:spPr>
        <p:txBody>
          <a:bodyPr/>
          <a:lstStyle/>
          <a:p>
            <a:pPr marL="609600" indent="-609600" algn="ctr">
              <a:lnSpc>
                <a:spcPct val="90000"/>
              </a:lnSpc>
              <a:buFont typeface="Wingdings" pitchFamily="2" charset="2"/>
              <a:buNone/>
            </a:pPr>
            <a:r>
              <a:rPr lang="es-MX" sz="2400" b="1"/>
              <a:t>PODRÁN AUTORIZAR O PROHIBIR: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s-MX" sz="2400"/>
              <a:t>-LA REPRODUCCIÓN O FIJACIÓN MATERIAL DE UNA OBRA EN COPIAS POR CUALQUIER MEDIO YA SEA IMPRESO O ELECTRÓNICO</a:t>
            </a:r>
          </a:p>
          <a:p>
            <a:pPr marL="609600" indent="-609600" algn="ctr">
              <a:lnSpc>
                <a:spcPct val="90000"/>
              </a:lnSpc>
              <a:buFont typeface="Wingdings" pitchFamily="2" charset="2"/>
              <a:buNone/>
            </a:pPr>
            <a:endParaRPr lang="es-MX" sz="2400"/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es-MX" sz="2400"/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es-MX" sz="2400"/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es-MX" sz="2400"/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s-MX" sz="2400"/>
              <a:t>-LA COMUNICACIÓN PÚBLICA DE LA OBRA A TRAVÉS DEL ACCESO AL PÚBLICO POR MEDIO DE LA TELECOMUNICACIÓN   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s-MX" sz="2400"/>
              <a:t> </a:t>
            </a:r>
            <a:endParaRPr lang="es-ES" sz="2400"/>
          </a:p>
        </p:txBody>
      </p:sp>
      <p:pic>
        <p:nvPicPr>
          <p:cNvPr id="8196" name="Picture 4" descr="j0300520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87675" y="3357563"/>
            <a:ext cx="3313113" cy="13668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4000"/>
              <a:t>MODALIDADES </a:t>
            </a:r>
            <a:br>
              <a:rPr lang="es-MX" sz="4000"/>
            </a:br>
            <a:r>
              <a:rPr lang="es-MX" sz="4000"/>
              <a:t>Ley Federal del Derecho de Autor</a:t>
            </a:r>
            <a:endParaRPr lang="es-ES" sz="400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s-MX"/>
              <a:t>IMPRESO</a:t>
            </a:r>
          </a:p>
          <a:p>
            <a:pPr algn="ctr"/>
            <a:r>
              <a:rPr lang="es-MX"/>
              <a:t>FONOGRÁFICO</a:t>
            </a:r>
          </a:p>
          <a:p>
            <a:pPr algn="ctr"/>
            <a:r>
              <a:rPr lang="es-MX"/>
              <a:t>PLÁSTICO</a:t>
            </a:r>
          </a:p>
          <a:p>
            <a:pPr algn="ctr"/>
            <a:r>
              <a:rPr lang="es-MX"/>
              <a:t>AUDIOVISUAL</a:t>
            </a:r>
          </a:p>
          <a:p>
            <a:pPr algn="ctr"/>
            <a:r>
              <a:rPr lang="es-MX"/>
              <a:t>ELECTRÓNICO</a:t>
            </a:r>
          </a:p>
          <a:p>
            <a:pPr algn="ctr"/>
            <a:r>
              <a:rPr lang="es-MX"/>
              <a:t>FOTOGRÁFICO</a:t>
            </a:r>
          </a:p>
          <a:p>
            <a:pPr algn="ctr"/>
            <a:r>
              <a:rPr lang="es-MX"/>
              <a:t>U OTRO SIMILAR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836613"/>
            <a:ext cx="8229600" cy="1143000"/>
          </a:xfrm>
        </p:spPr>
        <p:txBody>
          <a:bodyPr/>
          <a:lstStyle/>
          <a:p>
            <a:r>
              <a:rPr lang="es-MX" sz="3200"/>
              <a:t>DERECHO PATRIMONIAL</a:t>
            </a:r>
            <a:br>
              <a:rPr lang="es-MX" sz="3200"/>
            </a:br>
            <a:r>
              <a:rPr lang="es-MX" sz="3200"/>
              <a:t>USO DIGITAL</a:t>
            </a:r>
            <a:br>
              <a:rPr lang="es-MX" sz="3200"/>
            </a:br>
            <a:r>
              <a:rPr lang="es-MX" sz="3200"/>
              <a:t>NIVEL INTERNACIONAL</a:t>
            </a:r>
            <a:br>
              <a:rPr lang="es-MX" sz="3200"/>
            </a:br>
            <a:endParaRPr lang="es-ES" sz="320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74888"/>
            <a:ext cx="8229600" cy="385921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s-MX"/>
              <a:t>    LEGISLACIONES MEXICANA ADAPTADA AL CONVENIO DE BERNA Y AL TRATADO OMPI EN MATERIA DE DERECHOS DE AUTOR </a:t>
            </a:r>
          </a:p>
          <a:p>
            <a:pPr>
              <a:buFont typeface="Wingdings" pitchFamily="2" charset="2"/>
              <a:buNone/>
            </a:pPr>
            <a:endParaRPr lang="es-MX"/>
          </a:p>
          <a:p>
            <a:pPr algn="ctr">
              <a:buFont typeface="Wingdings" pitchFamily="2" charset="2"/>
              <a:buNone/>
            </a:pPr>
            <a:r>
              <a:rPr lang="es-MX"/>
              <a:t>DERECHOS MÍNIMOS A NIVEL INTERNACIONAL  </a:t>
            </a:r>
          </a:p>
          <a:p>
            <a:pPr>
              <a:buFont typeface="Wingdings" pitchFamily="2" charset="2"/>
              <a:buNone/>
            </a:pP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4000"/>
              <a:t>TRATADO OMPI SOBRE DERECHOS DE AUTOR</a:t>
            </a:r>
            <a:endParaRPr lang="es-ES" sz="4000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s-MX"/>
              <a:t>DECLARACIONES CONCERTADAS</a:t>
            </a:r>
          </a:p>
          <a:p>
            <a:pPr algn="ctr">
              <a:buFont typeface="Wingdings" pitchFamily="2" charset="2"/>
              <a:buNone/>
            </a:pPr>
            <a:endParaRPr lang="es-MX"/>
          </a:p>
          <a:p>
            <a:pPr algn="ctr">
              <a:buFont typeface="Wingdings" pitchFamily="2" charset="2"/>
              <a:buNone/>
            </a:pPr>
            <a:r>
              <a:rPr lang="es-MX"/>
              <a:t>EL DERECHO DE REPRODUCCIÓN </a:t>
            </a:r>
          </a:p>
          <a:p>
            <a:pPr algn="ctr">
              <a:buFont typeface="Wingdings" pitchFamily="2" charset="2"/>
              <a:buNone/>
            </a:pPr>
            <a:endParaRPr lang="es-MX"/>
          </a:p>
          <a:p>
            <a:pPr algn="ctr">
              <a:buFont typeface="Wingdings" pitchFamily="2" charset="2"/>
              <a:buNone/>
            </a:pPr>
            <a:r>
              <a:rPr lang="es-MX"/>
              <a:t>ENTORNO DIGITAL</a:t>
            </a:r>
          </a:p>
          <a:p>
            <a:pPr algn="ctr">
              <a:buFont typeface="Wingdings" pitchFamily="2" charset="2"/>
              <a:buNone/>
            </a:pPr>
            <a:endParaRPr lang="es-MX"/>
          </a:p>
          <a:p>
            <a:pPr algn="ctr">
              <a:buFont typeface="Wingdings" pitchFamily="2" charset="2"/>
              <a:buNone/>
            </a:pPr>
            <a:r>
              <a:rPr lang="es-MX"/>
              <a:t>ALMACENAMIENTO=REPRODUCCIÓN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FORMAS DE TRANSMISIÓN</a:t>
            </a:r>
            <a:endParaRPr lang="es-E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  <a:p>
            <a:endParaRPr lang="es-MX"/>
          </a:p>
          <a:p>
            <a:pPr algn="ctr"/>
            <a:r>
              <a:rPr lang="es-MX"/>
              <a:t>INTER-VIVOS</a:t>
            </a:r>
          </a:p>
          <a:p>
            <a:pPr algn="ctr"/>
            <a:endParaRPr lang="es-MX"/>
          </a:p>
          <a:p>
            <a:pPr algn="ctr"/>
            <a:r>
              <a:rPr lang="es-MX"/>
              <a:t>MORTIS-CAUSA (HEREDEROS)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COMUNICACIÓN PÚBLICA </a:t>
            </a:r>
            <a:endParaRPr lang="es-E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s-MX"/>
              <a:t>ACTO MEDIANTE EL CUAL UNA OBRA SE PONE AL ALCANCE GENERAL (PÚBLICO) POR CUALQUIER MEDIO O PROCEDIMIENTO QUE LA DIFUNDA Y QUE NO CONSISTA EN EJEMPLARES</a:t>
            </a:r>
          </a:p>
          <a:p>
            <a:pPr algn="ctr">
              <a:buFont typeface="Wingdings" pitchFamily="2" charset="2"/>
              <a:buNone/>
            </a:pPr>
            <a:endParaRPr lang="es-ES"/>
          </a:p>
        </p:txBody>
      </p:sp>
      <p:pic>
        <p:nvPicPr>
          <p:cNvPr id="18436" name="Picture 4" descr="TABLE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4149725"/>
            <a:ext cx="2951163" cy="2082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4000"/>
              <a:t>SUJETOS EN LA TRANSMISIÓN</a:t>
            </a:r>
            <a:endParaRPr lang="es-ES" sz="400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MX"/>
              <a:t>TITULAR PRIMIGENIO- AUTOR	</a:t>
            </a:r>
          </a:p>
          <a:p>
            <a:pPr>
              <a:buFont typeface="Wingdings" pitchFamily="2" charset="2"/>
              <a:buNone/>
            </a:pPr>
            <a:r>
              <a:rPr lang="es-MX"/>
              <a:t>						   ART.12 LFDA</a:t>
            </a:r>
          </a:p>
          <a:p>
            <a:r>
              <a:rPr lang="es-MX"/>
              <a:t>TITULAR DERIVADO-  					-</a:t>
            </a:r>
            <a:r>
              <a:rPr lang="es-MX" sz="2400"/>
              <a:t>PERSONA FISICA						-PERSONA MORAL (EMPRESAS, 			  FUNDACIONES, UNIVERSIDADES)			-HEREDEROS</a:t>
            </a:r>
          </a:p>
          <a:p>
            <a:pPr>
              <a:buFont typeface="Wingdings" pitchFamily="2" charset="2"/>
              <a:buNone/>
            </a:pPr>
            <a:r>
              <a:rPr lang="es-MX" sz="2400"/>
              <a:t>			-EL ESTADO (SIMBOLOS PATRIOS, AL 				CUIDADO DE DERECHOS 				MORALES)</a:t>
            </a:r>
            <a:endParaRPr lang="es-E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untos digitales">
  <a:themeElements>
    <a:clrScheme name="Puntos digitales 6">
      <a:dk1>
        <a:srgbClr val="46532B"/>
      </a:dk1>
      <a:lt1>
        <a:srgbClr val="FFFFFF"/>
      </a:lt1>
      <a:dk2>
        <a:srgbClr val="4E5D31"/>
      </a:dk2>
      <a:lt2>
        <a:srgbClr val="FFFFCC"/>
      </a:lt2>
      <a:accent1>
        <a:srgbClr val="8F8C00"/>
      </a:accent1>
      <a:accent2>
        <a:srgbClr val="424F29"/>
      </a:accent2>
      <a:accent3>
        <a:srgbClr val="B2B6AD"/>
      </a:accent3>
      <a:accent4>
        <a:srgbClr val="DADADA"/>
      </a:accent4>
      <a:accent5>
        <a:srgbClr val="C6C5AA"/>
      </a:accent5>
      <a:accent6>
        <a:srgbClr val="3B4724"/>
      </a:accent6>
      <a:hlink>
        <a:srgbClr val="33CC33"/>
      </a:hlink>
      <a:folHlink>
        <a:srgbClr val="00A1B2"/>
      </a:folHlink>
    </a:clrScheme>
    <a:fontScheme name="Puntos digita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untos digitales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ntos digitales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ntos digitales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ntos digitales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ntos digitales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ntos digitales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ntos digitales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ntos digitales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ntos digitales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Digital Dots</Template>
  <TotalTime>191</TotalTime>
  <Words>415</Words>
  <Application>Microsoft Office PowerPoint</Application>
  <PresentationFormat>Presentación en pantalla (4:3)</PresentationFormat>
  <Paragraphs>118</Paragraphs>
  <Slides>19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4" baseType="lpstr">
      <vt:lpstr>Arial</vt:lpstr>
      <vt:lpstr>Times New Roman</vt:lpstr>
      <vt:lpstr>Wingdings</vt:lpstr>
      <vt:lpstr>Calisto MT</vt:lpstr>
      <vt:lpstr>Puntos digitales</vt:lpstr>
      <vt:lpstr>EDICIONES EN EL ENTORNO DIGITAL</vt:lpstr>
      <vt:lpstr>DERECHOS PATRIMONIALES</vt:lpstr>
      <vt:lpstr>EL USO DIGITAL DENTRO DE LOS DERECHOS PATRIMONIALES</vt:lpstr>
      <vt:lpstr>MODALIDADES  Ley Federal del Derecho de Autor</vt:lpstr>
      <vt:lpstr>DERECHO PATRIMONIAL USO DIGITAL NIVEL INTERNACIONAL </vt:lpstr>
      <vt:lpstr>TRATADO OMPI SOBRE DERECHOS DE AUTOR</vt:lpstr>
      <vt:lpstr>FORMAS DE TRANSMISIÓN</vt:lpstr>
      <vt:lpstr>COMUNICACIÓN PÚBLICA </vt:lpstr>
      <vt:lpstr>SUJETOS EN LA TRANSMISIÓN</vt:lpstr>
      <vt:lpstr>FORMAS DE TRANSMISIÓN</vt:lpstr>
      <vt:lpstr>EXCEPCIONES A LA TRANSMISIÓN</vt:lpstr>
      <vt:lpstr>ADQUISICIÓN DE DERECHOS POR TRANSMISIÓN</vt:lpstr>
      <vt:lpstr>TRANSMISIÓN DE DERECHOS INDEPENDIENTE</vt:lpstr>
      <vt:lpstr>ACTOS DE EXPLOTACIÓN USOS DIGITALES</vt:lpstr>
      <vt:lpstr>ACTOS DE EXPLOTACIÓN USOS DIGITALES </vt:lpstr>
      <vt:lpstr>VIGENCIA USOS DIGITALES</vt:lpstr>
      <vt:lpstr>REEDICION / REIMPRESIÓN</vt:lpstr>
      <vt:lpstr>REEDICIÓN / REIMPRESIÓN</vt:lpstr>
      <vt:lpstr>GRACIAS</vt:lpstr>
    </vt:vector>
  </TitlesOfParts>
  <Company>EDITORIAL LIMUSA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DERECHO DE AUTOR EN EL ENTORNO DIGITAL</dc:title>
  <dc:creator>Alejandra Moyano</dc:creator>
  <cp:lastModifiedBy>CNCA</cp:lastModifiedBy>
  <cp:revision>6</cp:revision>
  <dcterms:created xsi:type="dcterms:W3CDTF">2011-07-12T17:30:04Z</dcterms:created>
  <dcterms:modified xsi:type="dcterms:W3CDTF">2011-07-13T22:02:19Z</dcterms:modified>
</cp:coreProperties>
</file>