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1"/>
  </p:notesMasterIdLst>
  <p:sldIdLst>
    <p:sldId id="257" r:id="rId2"/>
    <p:sldId id="259" r:id="rId3"/>
    <p:sldId id="260" r:id="rId4"/>
    <p:sldId id="277" r:id="rId5"/>
    <p:sldId id="261" r:id="rId6"/>
    <p:sldId id="278" r:id="rId7"/>
    <p:sldId id="262" r:id="rId8"/>
    <p:sldId id="270" r:id="rId9"/>
    <p:sldId id="263" r:id="rId10"/>
    <p:sldId id="264" r:id="rId11"/>
    <p:sldId id="265" r:id="rId12"/>
    <p:sldId id="269" r:id="rId13"/>
    <p:sldId id="271" r:id="rId14"/>
    <p:sldId id="272" r:id="rId15"/>
    <p:sldId id="273" r:id="rId16"/>
    <p:sldId id="274" r:id="rId17"/>
    <p:sldId id="279" r:id="rId18"/>
    <p:sldId id="280" r:id="rId19"/>
    <p:sldId id="275" r:id="rId20"/>
  </p:sldIdLst>
  <p:sldSz cx="9144000" cy="6858000" type="screen4x3"/>
  <p:notesSz cx="6867525" cy="99933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8000"/>
    <a:srgbClr val="3366FF"/>
    <a:srgbClr val="000099"/>
    <a:srgbClr val="0000FF"/>
    <a:srgbClr val="777777"/>
    <a:srgbClr val="669900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4" tIns="48172" rIns="96344" bIns="48172" numCol="1" anchor="t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4" tIns="48172" rIns="96344" bIns="48172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endParaRPr lang="es-E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6625" y="750888"/>
            <a:ext cx="4995863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46625"/>
            <a:ext cx="549592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4" tIns="48172" rIns="96344" bIns="481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325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4" tIns="48172" rIns="96344" bIns="48172" numCol="1" anchor="b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3250"/>
            <a:ext cx="29765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44" tIns="48172" rIns="96344" bIns="48172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fld id="{3AC635E2-31B8-4EF4-B267-A935AA1974D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BA08C-F0E6-4D4E-95F8-603F30E92050}" type="slidenum">
              <a:rPr lang="es-ES"/>
              <a:pPr/>
              <a:t>1</a:t>
            </a:fld>
            <a:endParaRPr lang="es-ES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38213" y="750888"/>
            <a:ext cx="4995862" cy="3746500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8294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4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4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5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6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6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s-MX"/>
            </a:p>
          </p:txBody>
        </p:sp>
        <p:sp>
          <p:nvSpPr>
            <p:cNvPr id="8296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s-MX"/>
            </a:p>
          </p:txBody>
        </p:sp>
        <p:sp>
          <p:nvSpPr>
            <p:cNvPr id="8296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6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6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6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6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6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6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7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7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7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7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/>
            </a:p>
          </p:txBody>
        </p:sp>
        <p:sp>
          <p:nvSpPr>
            <p:cNvPr id="8297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7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7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7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7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/>
            </a:p>
          </p:txBody>
        </p:sp>
        <p:sp>
          <p:nvSpPr>
            <p:cNvPr id="8297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8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99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0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1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2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3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4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5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6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7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8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09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0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1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2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3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4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5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6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316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83162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3163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3164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3165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3166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795093D-B573-474F-A46D-CAC360831C4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40F024-5B27-4A19-B33D-D815D565AEF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2E90CC9-C797-4E62-B88B-3312B2C5899E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EC066FA-4051-41A6-94EC-7949A87FC061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98E56C0-5C77-4970-9CB0-A56A359EA406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5B5FF9-A8AC-4395-99CF-7833AEC57957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F60C63E-5BDF-474D-8FA1-276C2467C2B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0F797A-DB06-4556-9031-BB8843A94EAC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9DA488-251F-4E6F-A38F-0F9E16A26B03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F2A6AF-8E86-4F5B-9B42-EB7989BB1118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FA29B6-39BC-449B-80E9-FDEF28EA77AB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7D5A4C-962C-4F35-B11A-4A8CE99F8654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81923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24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25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26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27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28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29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0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1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2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3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4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5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6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7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8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39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0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1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2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3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4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5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6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7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8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49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50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51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52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53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54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es-MX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81955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56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57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58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59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0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1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2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3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4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5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6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7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8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69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0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1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2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3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4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5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6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7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8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79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0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1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2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3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4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5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6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7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8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89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0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1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2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3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4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5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6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7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8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1999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0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1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2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3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4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5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6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7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8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09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0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1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2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3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4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5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6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7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8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19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0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1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2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3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4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5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6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7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8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29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0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1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2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3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4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5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6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7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8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39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0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1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2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3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4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5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6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7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8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49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0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1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2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3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4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5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6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7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8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59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0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1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2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3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4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5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6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7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8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69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0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1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2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3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4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5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6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7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8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79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0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1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2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3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4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5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6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7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8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89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0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1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2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3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4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5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6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7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8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099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0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1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2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3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4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5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6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7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8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09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0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1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2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3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4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5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6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7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8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19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0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1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2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3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4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5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6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7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8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29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30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31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32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33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34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35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36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82137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82138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4714E-5964-4CFD-B88E-6A4962AF2D5E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2139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82140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8214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214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tinternet.com/~akme/Rosetta1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lejandras@noriegaeditores.com" TargetMode="External"/><Relationship Id="rId2" Type="http://schemas.openxmlformats.org/officeDocument/2006/relationships/hyperlink" Target="mailto:alesanmy@hot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>
                <a:latin typeface="Calisto MT" pitchFamily="18" charset="0"/>
              </a:rPr>
              <a:t>EDICIONES EN EL ENTORNO DIGITAL</a:t>
            </a:r>
            <a:endParaRPr lang="es-ES" sz="3200">
              <a:latin typeface="Calisto MT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s-MX" sz="2800">
              <a:latin typeface="Calisto MT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s-MX" sz="2800">
                <a:latin typeface="Calisto MT" pitchFamily="18" charset="0"/>
              </a:rPr>
              <a:t>CONTRATOS</a:t>
            </a:r>
          </a:p>
          <a:p>
            <a:pPr algn="ctr">
              <a:buFont typeface="Wingdings" pitchFamily="2" charset="2"/>
              <a:buNone/>
            </a:pPr>
            <a:r>
              <a:rPr lang="es-MX" sz="2800">
                <a:latin typeface="Calisto MT" pitchFamily="18" charset="0"/>
              </a:rPr>
              <a:t> USO DIGITAL</a:t>
            </a:r>
          </a:p>
          <a:p>
            <a:pPr algn="ctr">
              <a:buFont typeface="Wingdings" pitchFamily="2" charset="2"/>
              <a:buNone/>
            </a:pPr>
            <a:endParaRPr lang="es-MX" sz="2800">
              <a:latin typeface="Calisto MT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s-MX" sz="2800">
                <a:latin typeface="Calisto MT" pitchFamily="18" charset="0"/>
              </a:rPr>
              <a:t>Aspectos generales</a:t>
            </a:r>
          </a:p>
          <a:p>
            <a:pPr algn="ctr">
              <a:buFont typeface="Wingdings" pitchFamily="2" charset="2"/>
              <a:buNone/>
            </a:pPr>
            <a:endParaRPr lang="es-MX" sz="2800">
              <a:latin typeface="Calisto MT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s-MX" sz="2800">
                <a:latin typeface="Calisto MT" pitchFamily="18" charset="0"/>
              </a:rPr>
              <a:t>Casos específicos</a:t>
            </a:r>
          </a:p>
          <a:p>
            <a:pPr algn="ctr">
              <a:buFont typeface="Wingdings" pitchFamily="2" charset="2"/>
              <a:buNone/>
            </a:pPr>
            <a:endParaRPr lang="es-MX" sz="2800">
              <a:latin typeface="Calisto MT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s-MX" sz="2000">
                <a:latin typeface="Calisto MT" pitchFamily="18" charset="0"/>
              </a:rPr>
              <a:t>JULIO 2011</a:t>
            </a:r>
            <a:endParaRPr lang="es-ES" sz="2000">
              <a:latin typeface="Calisto MT" pitchFamily="18" charset="0"/>
            </a:endParaRPr>
          </a:p>
        </p:txBody>
      </p:sp>
      <p:pic>
        <p:nvPicPr>
          <p:cNvPr id="3076" name="Picture 4" descr="Google_topa_derecho_autor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00563" y="1700213"/>
            <a:ext cx="4032250" cy="42592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FORMAS DE TRANSMISIÓN</a:t>
            </a: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r>
              <a:rPr lang="es-MX"/>
              <a:t>CONTRACTUAL-  </a:t>
            </a:r>
            <a:r>
              <a:rPr lang="es-MX" sz="2400"/>
              <a:t>ACUERDO DE VOLUNTADES</a:t>
            </a:r>
          </a:p>
          <a:p>
            <a:r>
              <a:rPr lang="es-MX"/>
              <a:t>JUDICIAL –        </a:t>
            </a:r>
            <a:r>
              <a:rPr lang="es-MX" sz="2400"/>
              <a:t>DISPOSICIÓN DE LEY O        					RESOLUCIÓN JUDICIAL</a:t>
            </a:r>
            <a:r>
              <a:rPr lang="es-MX"/>
              <a:t> </a:t>
            </a:r>
          </a:p>
          <a:p>
            <a:r>
              <a:rPr lang="es-MX"/>
              <a:t>TESTAMENTO</a:t>
            </a:r>
          </a:p>
          <a:p>
            <a:endParaRPr lang="es-MX"/>
          </a:p>
          <a:p>
            <a:pPr>
              <a:buFont typeface="Wingdings" pitchFamily="2" charset="2"/>
              <a:buNone/>
            </a:pPr>
            <a:endParaRPr lang="es-ES"/>
          </a:p>
        </p:txBody>
      </p:sp>
      <p:pic>
        <p:nvPicPr>
          <p:cNvPr id="12292" name="Picture 7" descr="MCj043266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437063"/>
            <a:ext cx="2895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EXCEPCIONES A LA TRANSMISIÓN</a:t>
            </a:r>
            <a:endParaRPr lang="es-E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/>
              <a:t>ADQUISIÓN DE DERECHOS POR PRESUNCIÓN LEGAL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/>
              <a:t>FIGURAS EN LA LEY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sz="2400"/>
              <a:t>OBRAS POR ENCARGO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sz="2400"/>
              <a:t>OBRAS HECHAS BAJO RELACIÓN LABORAL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sz="2400"/>
              <a:t>OBRAS HECHAS AL SERVICIO DEL ESTADO</a:t>
            </a:r>
            <a:endParaRPr lang="es-ES"/>
          </a:p>
        </p:txBody>
      </p:sp>
      <p:pic>
        <p:nvPicPr>
          <p:cNvPr id="13316" name="Picture 4" descr="Contacto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565400"/>
            <a:ext cx="3384550" cy="158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/>
              <a:t>ADQUISICIÓN DE DERECHOS POR TRANSMISIÓN</a:t>
            </a:r>
            <a:endParaRPr lang="es-ES" sz="32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3600"/>
              <a:t>MEDIANTE CONTRATO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s-MX" sz="3600"/>
              <a:t>DERECHOS ESPECIFICOS A TRANSMITIR: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3600"/>
              <a:t>-</a:t>
            </a:r>
            <a:r>
              <a:rPr lang="es-MX" sz="2800"/>
              <a:t>FIJACIÓN MATERIAL EN SOPORTE DISTINTO AL ORIGINAL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2800"/>
              <a:t>-REPRODUCIÓN DE COPIAS QUE PERMITA SU ALMACENAMIENTO PERMANENTE O TEMPORAL EN MEDIOS ELECTRÓNICOS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2800"/>
              <a:t>-COMUNICACIÓN PÚBLICA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MX" sz="2800"/>
              <a:t>-DISTRIBUCIÓN Y VENTA DE ARCHIVOS </a:t>
            </a:r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TRANSMISIÓN DE DERECHOS INDEPENDIENTE</a:t>
            </a:r>
            <a:endParaRPr lang="es-ES" sz="40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ctr">
              <a:buFont typeface="Wingdings" pitchFamily="2" charset="2"/>
              <a:buNone/>
            </a:pPr>
            <a:r>
              <a:rPr lang="es-MX" sz="2400" b="1">
                <a:effectLst/>
              </a:rPr>
              <a:t>EJEMPLO DE INTERPRETACIÓN RESTRICTIVA</a:t>
            </a:r>
          </a:p>
          <a:p>
            <a:pPr lvl="1" algn="ctr"/>
            <a:endParaRPr lang="en-US" sz="2400" b="1">
              <a:effectLst/>
            </a:endParaRPr>
          </a:p>
          <a:p>
            <a:pPr algn="ctr">
              <a:buFont typeface="Wingdings" pitchFamily="2" charset="2"/>
              <a:buNone/>
            </a:pPr>
            <a:r>
              <a:rPr lang="es-MX" sz="2800" b="1">
                <a:effectLst/>
              </a:rPr>
              <a:t>RANDOM HOUSE V. ROSETTA BOOKS</a:t>
            </a:r>
          </a:p>
          <a:p>
            <a:pPr algn="ctr">
              <a:buFont typeface="Wingdings" pitchFamily="2" charset="2"/>
              <a:buNone/>
            </a:pPr>
            <a:r>
              <a:rPr lang="es-MX" sz="2800" b="1">
                <a:effectLst/>
              </a:rPr>
              <a:t>Tribunal Federal de Distrito, Sur de Nueva York</a:t>
            </a:r>
          </a:p>
          <a:p>
            <a:pPr algn="ctr">
              <a:buFont typeface="Wingdings" pitchFamily="2" charset="2"/>
              <a:buNone/>
            </a:pPr>
            <a:r>
              <a:rPr lang="en-US" sz="2800" b="1">
                <a:effectLst/>
              </a:rPr>
              <a:t>(United States District Court Southern </a:t>
            </a:r>
          </a:p>
          <a:p>
            <a:pPr algn="ctr">
              <a:buFont typeface="Wingdings" pitchFamily="2" charset="2"/>
              <a:buNone/>
            </a:pPr>
            <a:r>
              <a:rPr lang="en-US" sz="2800" b="1">
                <a:effectLst/>
              </a:rPr>
              <a:t>District of New York)</a:t>
            </a:r>
          </a:p>
          <a:p>
            <a:pPr algn="ctr">
              <a:buFont typeface="Wingdings" pitchFamily="2" charset="2"/>
              <a:buNone/>
            </a:pPr>
            <a:r>
              <a:rPr lang="es-MX" sz="2800" b="1">
                <a:effectLst/>
              </a:rPr>
              <a:t>11 de julio, 2001</a:t>
            </a:r>
            <a:endParaRPr lang="es-MX" sz="2800" b="1">
              <a:solidFill>
                <a:schemeClr val="accent2"/>
              </a:solidFill>
              <a:effectLst/>
            </a:endParaRPr>
          </a:p>
          <a:p>
            <a:pPr algn="ctr">
              <a:buFont typeface="Wingdings" pitchFamily="2" charset="2"/>
              <a:buNone/>
            </a:pPr>
            <a:r>
              <a:rPr lang="es-MX" sz="2400" b="1">
                <a:solidFill>
                  <a:schemeClr val="accent2"/>
                </a:solidFill>
                <a:hlinkClick r:id="rId2"/>
              </a:rPr>
              <a:t>http://www.btinternet.com/~akme/Rosetta1.html</a:t>
            </a:r>
            <a:endParaRPr lang="es-MX" sz="2400" b="1">
              <a:solidFill>
                <a:schemeClr val="accent2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s-ES" sz="2400" b="1">
              <a:solidFill>
                <a:schemeClr val="accent2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s-ES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ACTOS DE EXPLOTACIÓN</a:t>
            </a:r>
            <a:br>
              <a:rPr lang="es-MX" sz="4000"/>
            </a:br>
            <a:r>
              <a:rPr lang="es-MX" sz="4000"/>
              <a:t>USOS DIGITALES</a:t>
            </a:r>
            <a:endParaRPr lang="es-ES" sz="40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sz="2800"/>
              <a:t>1. LA VISUALIZACIÓN, AUDICIÓN O DISFRUTE DE LA OBRA DIRECTAMENTE EN LA PANTALLA DE UN DISPOSITIVO ELECTRÓNICO SIN EFECTUAR DESCARGA O EFECTUANDO DESCARGA. INCLUYENDO ORDENADORES, PDA, TELEFONOS CELULARES Y CUALQUIER OTRO DISPOSITIVO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MX" sz="2400"/>
              <a:t> </a:t>
            </a:r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/>
              <a:t>ACTOS DE EXPLOTACIÓN</a:t>
            </a:r>
            <a:br>
              <a:rPr lang="es-MX" sz="3600"/>
            </a:br>
            <a:r>
              <a:rPr lang="es-MX" sz="3600"/>
              <a:t>USOS DIGITALES</a:t>
            </a:r>
            <a:r>
              <a:rPr lang="es-MX" sz="4000"/>
              <a:t> </a:t>
            </a:r>
            <a:endParaRPr lang="es-ES" sz="40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s-MX" sz="2800"/>
          </a:p>
          <a:p>
            <a:pPr algn="ctr">
              <a:buFont typeface="Wingdings" pitchFamily="2" charset="2"/>
              <a:buNone/>
            </a:pPr>
            <a:r>
              <a:rPr lang="es-MX" sz="2800"/>
              <a:t>2. REPRODUCCIÓN EN DISTINTAS PLATAFORMAS</a:t>
            </a:r>
          </a:p>
          <a:p>
            <a:pPr algn="ctr">
              <a:buFont typeface="Wingdings" pitchFamily="2" charset="2"/>
              <a:buNone/>
            </a:pPr>
            <a:endParaRPr lang="es-MX" sz="2800"/>
          </a:p>
          <a:p>
            <a:pPr algn="ctr">
              <a:buFont typeface="Wingdings" pitchFamily="2" charset="2"/>
              <a:buNone/>
            </a:pPr>
            <a:r>
              <a:rPr lang="es-MX" sz="2800"/>
              <a:t>3. DESCARGA DE LA OBRA EN EL DISCO DURO DE LA COMPUTADORA (DRM)</a:t>
            </a:r>
          </a:p>
          <a:p>
            <a:pPr algn="ctr">
              <a:buFont typeface="Wingdings" pitchFamily="2" charset="2"/>
              <a:buNone/>
            </a:pPr>
            <a:endParaRPr lang="es-MX" sz="2800"/>
          </a:p>
          <a:p>
            <a:pPr algn="ctr">
              <a:buFont typeface="Wingdings" pitchFamily="2" charset="2"/>
              <a:buNone/>
            </a:pPr>
            <a:endParaRPr lang="es-ES" sz="2800"/>
          </a:p>
        </p:txBody>
      </p:sp>
      <p:pic>
        <p:nvPicPr>
          <p:cNvPr id="21508" name="Picture 4" descr="j01953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5375" y="4652963"/>
            <a:ext cx="1795463" cy="1833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VIGENCIA</a:t>
            </a:r>
            <a:br>
              <a:rPr lang="es-MX" sz="4000"/>
            </a:br>
            <a:r>
              <a:rPr lang="es-MX" sz="4000"/>
              <a:t>USOS DIGITALES</a:t>
            </a:r>
            <a:endParaRPr lang="es-ES" sz="40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MX"/>
              <a:t>ARTÍCULO 33 LFDA</a:t>
            </a:r>
          </a:p>
          <a:p>
            <a:pPr algn="ctr">
              <a:buFont typeface="Wingdings" pitchFamily="2" charset="2"/>
              <a:buNone/>
            </a:pPr>
            <a:endParaRPr lang="es-ES"/>
          </a:p>
        </p:txBody>
      </p:sp>
      <p:pic>
        <p:nvPicPr>
          <p:cNvPr id="22532" name="Picture 4" descr="reloj-arena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276475"/>
            <a:ext cx="4392613" cy="367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REEDICION / REIMPRESIÓN</a:t>
            </a: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sz="2800" u="sng"/>
              <a:t>USOS Y COSTUMBRES EDITORIALES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 sz="2800" u="sng"/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2800"/>
              <a:t>CONCEPTO DE REEDICIÓN=LINOTIPO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MX" sz="2800"/>
              <a:t>		ARMAR EL LIBRO NUEVAMNETE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endParaRPr lang="es-MX" sz="2800"/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2800"/>
              <a:t>APARICIÓN DE LA IMPRESIÓN OFFSET (PLACAS-NEGATIVOS)=REIMPRESIÓN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MX" sz="2800"/>
          </a:p>
          <a:p>
            <a:pPr algn="just">
              <a:lnSpc>
                <a:spcPct val="90000"/>
              </a:lnSpc>
              <a:buFont typeface="Wingdings" pitchFamily="2" charset="2"/>
              <a:buChar char="ü"/>
            </a:pPr>
            <a:r>
              <a:rPr lang="es-MX" sz="2800"/>
              <a:t>EDICIÓN.- CAMBIOS SUSTANCIALES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REEDICIÓN / REIMPRESIÓN</a:t>
            </a:r>
            <a:endParaRPr lang="es-E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es-MX"/>
              <a:t>CONTENIDO EN LA LFDA</a:t>
            </a:r>
          </a:p>
          <a:p>
            <a:pPr marL="609600" indent="-609600" algn="ctr">
              <a:buFont typeface="Wingdings" pitchFamily="2" charset="2"/>
              <a:buNone/>
            </a:pPr>
            <a:endParaRPr lang="es-MX"/>
          </a:p>
          <a:p>
            <a:pPr marL="609600" indent="-609600" algn="ctr">
              <a:buFont typeface="Wingdings" pitchFamily="2" charset="2"/>
              <a:buNone/>
            </a:pPr>
            <a:endParaRPr lang="es-MX"/>
          </a:p>
          <a:p>
            <a:pPr marL="609600" indent="-609600" algn="just"/>
            <a:r>
              <a:rPr lang="es-MX"/>
              <a:t>CONTRATO DE EDICIÓN.  ART. 47</a:t>
            </a:r>
          </a:p>
          <a:p>
            <a:pPr marL="609600" indent="-609600" algn="just"/>
            <a:r>
              <a:rPr lang="es-MX"/>
              <a:t>DERECHO PREFERENCIA. ART. 49 </a:t>
            </a:r>
          </a:p>
          <a:p>
            <a:pPr marL="609600" indent="-609600" algn="just"/>
            <a:r>
              <a:rPr lang="es-MX"/>
              <a:t>INFORMACIÓN EDITORIAL. ART. 53 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/>
              <a:t>GRACIAS</a:t>
            </a:r>
            <a:endParaRPr lang="es-E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MX" sz="2800"/>
              <a:t>Contacto</a:t>
            </a:r>
          </a:p>
          <a:p>
            <a:pPr algn="ctr">
              <a:buFont typeface="Wingdings" pitchFamily="2" charset="2"/>
              <a:buNone/>
            </a:pPr>
            <a:r>
              <a:rPr lang="es-MX" sz="2800"/>
              <a:t>Alejandra Sánchez Moyano</a:t>
            </a:r>
          </a:p>
          <a:p>
            <a:pPr algn="ctr">
              <a:buFont typeface="Wingdings" pitchFamily="2" charset="2"/>
              <a:buNone/>
            </a:pPr>
            <a:r>
              <a:rPr lang="es-MX" sz="2800">
                <a:effectLst/>
                <a:hlinkClick r:id="rId2"/>
              </a:rPr>
              <a:t>alesanmy@hotmail.com</a:t>
            </a:r>
            <a:endParaRPr lang="es-MX" sz="2800">
              <a:effectLst/>
            </a:endParaRPr>
          </a:p>
          <a:p>
            <a:pPr algn="ctr">
              <a:buFont typeface="Wingdings" pitchFamily="2" charset="2"/>
              <a:buNone/>
            </a:pPr>
            <a:r>
              <a:rPr lang="es-MX" sz="2800">
                <a:effectLst/>
                <a:hlinkClick r:id="rId3"/>
              </a:rPr>
              <a:t>alejandras@noriegaeditores.com</a:t>
            </a:r>
            <a:endParaRPr lang="es-ES" sz="2800">
              <a:effectLst/>
            </a:endParaRPr>
          </a:p>
        </p:txBody>
      </p:sp>
      <p:pic>
        <p:nvPicPr>
          <p:cNvPr id="23556" name="Picture 4" descr="7826_126120373844_87368203844_2444774_671895_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00338" y="3716338"/>
            <a:ext cx="3886200" cy="2435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DERECHOS PATRIMONIALES</a:t>
            </a:r>
            <a:endParaRPr lang="es-E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  <a:p>
            <a:r>
              <a:rPr lang="es-MX"/>
              <a:t>EXPLOTACIÓN Y COMERCIALIZACIÓN DE LAS OBRAS EN TODAS SUS MODALIDADES</a:t>
            </a:r>
            <a:endParaRPr lang="es-ES"/>
          </a:p>
          <a:p>
            <a:pPr>
              <a:buFont typeface="Wingdings" pitchFamily="2" charset="2"/>
              <a:buNone/>
            </a:pPr>
            <a:endParaRPr lang="es-ES"/>
          </a:p>
        </p:txBody>
      </p:sp>
      <p:pic>
        <p:nvPicPr>
          <p:cNvPr id="7172" name="Picture 4" descr="Digitalizacion_frente_europe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3573463"/>
            <a:ext cx="4462463" cy="281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es-MX" sz="3600"/>
              <a:t>EL USO DIGITAL DENTRO DE LOS DERECHOS PATRIMONIALES</a:t>
            </a:r>
            <a:endParaRPr lang="es-ES" sz="36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751387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es-MX" sz="2400" b="1"/>
              <a:t>PODRÁN AUTORIZAR O PROHIBIR: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s-MX" sz="2400"/>
              <a:t>-LA REPRODUCCIÓN O FIJACIÓN MATERIAL DE UNA OBRA EN COPIAS POR CUALQUIER MEDIO YA SEA IMPRESO O ELECTRÓNICO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endParaRPr lang="es-MX" sz="24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s-MX" sz="24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s-MX" sz="24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s-MX" sz="24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s-MX" sz="2400"/>
              <a:t>-LA COMUNICACIÓN PÚBLICA DE LA OBRA A TRAVÉS DEL ACCESO AL PÚBLICO POR MEDIO DE LA TELECOMUNICACIÓN  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s-MX" sz="2400"/>
              <a:t> </a:t>
            </a:r>
            <a:endParaRPr lang="es-ES" sz="2400"/>
          </a:p>
        </p:txBody>
      </p:sp>
      <p:pic>
        <p:nvPicPr>
          <p:cNvPr id="8196" name="Picture 4" descr="j030052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3357563"/>
            <a:ext cx="3313113" cy="1366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MODALIDADES </a:t>
            </a:r>
            <a:br>
              <a:rPr lang="es-MX" sz="4000"/>
            </a:br>
            <a:r>
              <a:rPr lang="es-MX" sz="4000"/>
              <a:t>Ley Federal del Derecho de Autor</a:t>
            </a:r>
            <a:endParaRPr lang="es-ES" sz="40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MX"/>
              <a:t>IMPRESO</a:t>
            </a:r>
          </a:p>
          <a:p>
            <a:pPr algn="ctr"/>
            <a:r>
              <a:rPr lang="es-MX"/>
              <a:t>FONOGRÁFICO</a:t>
            </a:r>
          </a:p>
          <a:p>
            <a:pPr algn="ctr"/>
            <a:r>
              <a:rPr lang="es-MX"/>
              <a:t>PLÁSTICO</a:t>
            </a:r>
          </a:p>
          <a:p>
            <a:pPr algn="ctr"/>
            <a:r>
              <a:rPr lang="es-MX"/>
              <a:t>AUDIOVISUAL</a:t>
            </a:r>
          </a:p>
          <a:p>
            <a:pPr algn="ctr"/>
            <a:r>
              <a:rPr lang="es-MX"/>
              <a:t>ELECTRÓNICO</a:t>
            </a:r>
          </a:p>
          <a:p>
            <a:pPr algn="ctr"/>
            <a:r>
              <a:rPr lang="es-MX"/>
              <a:t>FOTOGRÁFICO</a:t>
            </a:r>
          </a:p>
          <a:p>
            <a:pPr algn="ctr"/>
            <a:r>
              <a:rPr lang="es-MX"/>
              <a:t>U OTRO SIMILAR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1143000"/>
          </a:xfrm>
        </p:spPr>
        <p:txBody>
          <a:bodyPr/>
          <a:lstStyle/>
          <a:p>
            <a:r>
              <a:rPr lang="es-MX" sz="3200"/>
              <a:t>DERECHO PATRIMONIAL</a:t>
            </a:r>
            <a:br>
              <a:rPr lang="es-MX" sz="3200"/>
            </a:br>
            <a:r>
              <a:rPr lang="es-MX" sz="3200"/>
              <a:t>USO DIGITAL</a:t>
            </a:r>
            <a:br>
              <a:rPr lang="es-MX" sz="3200"/>
            </a:br>
            <a:r>
              <a:rPr lang="es-MX" sz="3200"/>
              <a:t>NIVEL INTERNACIONAL</a:t>
            </a:r>
            <a:br>
              <a:rPr lang="es-MX" sz="3200"/>
            </a:br>
            <a:endParaRPr lang="es-ES" sz="32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4888"/>
            <a:ext cx="8229600" cy="38592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MX"/>
              <a:t>    LEGISLACIONES MEXICANA ADAPTADA AL CONVENIO DE BERNA Y AL TRATADO OMPI EN MATERIA DE DERECHOS DE AUTOR </a:t>
            </a:r>
          </a:p>
          <a:p>
            <a:pPr>
              <a:buFont typeface="Wingdings" pitchFamily="2" charset="2"/>
              <a:buNone/>
            </a:pPr>
            <a:endParaRPr lang="es-MX"/>
          </a:p>
          <a:p>
            <a:pPr algn="ctr">
              <a:buFont typeface="Wingdings" pitchFamily="2" charset="2"/>
              <a:buNone/>
            </a:pPr>
            <a:r>
              <a:rPr lang="es-MX"/>
              <a:t>DERECHOS MÍNIMOS A NIVEL INTERNACIONAL  </a:t>
            </a:r>
          </a:p>
          <a:p>
            <a:pPr>
              <a:buFont typeface="Wingdings" pitchFamily="2" charset="2"/>
              <a:buNone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TRATADO OMPI SOBRE DERECHOS DE AUTOR</a:t>
            </a:r>
            <a:endParaRPr lang="es-ES" sz="400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MX"/>
              <a:t>DECLARACIONES CONCERTADAS</a:t>
            </a:r>
          </a:p>
          <a:p>
            <a:pPr algn="ctr">
              <a:buFont typeface="Wingdings" pitchFamily="2" charset="2"/>
              <a:buNone/>
            </a:pPr>
            <a:endParaRPr lang="es-MX"/>
          </a:p>
          <a:p>
            <a:pPr algn="ctr">
              <a:buFont typeface="Wingdings" pitchFamily="2" charset="2"/>
              <a:buNone/>
            </a:pPr>
            <a:r>
              <a:rPr lang="es-MX"/>
              <a:t>EL DERECHO DE REPRODUCCIÓN </a:t>
            </a:r>
          </a:p>
          <a:p>
            <a:pPr algn="ctr">
              <a:buFont typeface="Wingdings" pitchFamily="2" charset="2"/>
              <a:buNone/>
            </a:pPr>
            <a:endParaRPr lang="es-MX"/>
          </a:p>
          <a:p>
            <a:pPr algn="ctr">
              <a:buFont typeface="Wingdings" pitchFamily="2" charset="2"/>
              <a:buNone/>
            </a:pPr>
            <a:r>
              <a:rPr lang="es-MX"/>
              <a:t>ENTORNO DIGITAL</a:t>
            </a:r>
          </a:p>
          <a:p>
            <a:pPr algn="ctr">
              <a:buFont typeface="Wingdings" pitchFamily="2" charset="2"/>
              <a:buNone/>
            </a:pPr>
            <a:endParaRPr lang="es-MX"/>
          </a:p>
          <a:p>
            <a:pPr algn="ctr">
              <a:buFont typeface="Wingdings" pitchFamily="2" charset="2"/>
              <a:buNone/>
            </a:pPr>
            <a:r>
              <a:rPr lang="es-MX"/>
              <a:t>ALMACENAMIENTO=REPRODUCCIÓN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FORMAS DE TRANSMISIÓN</a:t>
            </a:r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  <a:p>
            <a:endParaRPr lang="es-MX"/>
          </a:p>
          <a:p>
            <a:pPr algn="ctr"/>
            <a:r>
              <a:rPr lang="es-MX"/>
              <a:t>INTER-VIVOS</a:t>
            </a:r>
          </a:p>
          <a:p>
            <a:pPr algn="ctr"/>
            <a:endParaRPr lang="es-MX"/>
          </a:p>
          <a:p>
            <a:pPr algn="ctr"/>
            <a:r>
              <a:rPr lang="es-MX"/>
              <a:t>MORTIS-CAUSA (HEREDEROS)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COMUNICACIÓN PÚBLICA </a:t>
            </a:r>
            <a:endParaRPr lang="es-E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MX"/>
              <a:t>ACTO MEDIANTE EL CUAL UNA OBRA SE PONE AL ALCANCE GENERAL (PÚBLICO) POR CUALQUIER MEDIO O PROCEDIMIENTO QUE LA DIFUNDA Y QUE NO CONSISTA EN EJEMPLARES</a:t>
            </a:r>
          </a:p>
          <a:p>
            <a:pPr algn="ctr">
              <a:buFont typeface="Wingdings" pitchFamily="2" charset="2"/>
              <a:buNone/>
            </a:pPr>
            <a:endParaRPr lang="es-ES"/>
          </a:p>
        </p:txBody>
      </p:sp>
      <p:pic>
        <p:nvPicPr>
          <p:cNvPr id="18436" name="Picture 4" descr="TABL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4149725"/>
            <a:ext cx="2951163" cy="208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/>
              <a:t>SUJETOS EN LA TRANSMISIÓN</a:t>
            </a:r>
            <a:endParaRPr lang="es-E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TITULAR PRIMIGENIO- AUTOR	</a:t>
            </a:r>
          </a:p>
          <a:p>
            <a:pPr>
              <a:buFont typeface="Wingdings" pitchFamily="2" charset="2"/>
              <a:buNone/>
            </a:pPr>
            <a:r>
              <a:rPr lang="es-MX"/>
              <a:t>						   ART.12 LFDA</a:t>
            </a:r>
          </a:p>
          <a:p>
            <a:r>
              <a:rPr lang="es-MX"/>
              <a:t>TITULAR DERIVADO-  					-</a:t>
            </a:r>
            <a:r>
              <a:rPr lang="es-MX" sz="2400"/>
              <a:t>PERSONA FISICA						-PERSONA MORAL (EMPRESAS, 			  FUNDACIONES, UNIVERSIDADES)			-HEREDEROS</a:t>
            </a:r>
          </a:p>
          <a:p>
            <a:pPr>
              <a:buFont typeface="Wingdings" pitchFamily="2" charset="2"/>
              <a:buNone/>
            </a:pPr>
            <a:r>
              <a:rPr lang="es-MX" sz="2400"/>
              <a:t>			-EL ESTADO (SIMBOLOS PATRIOS, AL 				CUIDADO DE DERECHOS 				MORALES)</a:t>
            </a:r>
            <a:endParaRPr lang="es-E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untos digitales">
  <a:themeElements>
    <a:clrScheme name="Puntos digitales 6">
      <a:dk1>
        <a:srgbClr val="46532B"/>
      </a:dk1>
      <a:lt1>
        <a:srgbClr val="FFFFFF"/>
      </a:lt1>
      <a:dk2>
        <a:srgbClr val="4E5D31"/>
      </a:dk2>
      <a:lt2>
        <a:srgbClr val="FFFFCC"/>
      </a:lt2>
      <a:accent1>
        <a:srgbClr val="8F8C00"/>
      </a:accent1>
      <a:accent2>
        <a:srgbClr val="424F29"/>
      </a:accent2>
      <a:accent3>
        <a:srgbClr val="B2B6AD"/>
      </a:accent3>
      <a:accent4>
        <a:srgbClr val="DADADA"/>
      </a:accent4>
      <a:accent5>
        <a:srgbClr val="C6C5AA"/>
      </a:accent5>
      <a:accent6>
        <a:srgbClr val="3B4724"/>
      </a:accent6>
      <a:hlink>
        <a:srgbClr val="33CC33"/>
      </a:hlink>
      <a:folHlink>
        <a:srgbClr val="00A1B2"/>
      </a:folHlink>
    </a:clrScheme>
    <a:fontScheme name="Puntos digita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untos digital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os digital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ntos digital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ntos digital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191</TotalTime>
  <Words>415</Words>
  <Application>Microsoft Office PowerPoint</Application>
  <PresentationFormat>Presentación en pantalla (4:3)</PresentationFormat>
  <Paragraphs>118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Calisto MT</vt:lpstr>
      <vt:lpstr>Puntos digitales</vt:lpstr>
      <vt:lpstr>EDICIONES EN EL ENTORNO DIGITAL</vt:lpstr>
      <vt:lpstr>DERECHOS PATRIMONIALES</vt:lpstr>
      <vt:lpstr>EL USO DIGITAL DENTRO DE LOS DERECHOS PATRIMONIALES</vt:lpstr>
      <vt:lpstr>MODALIDADES  Ley Federal del Derecho de Autor</vt:lpstr>
      <vt:lpstr>DERECHO PATRIMONIAL USO DIGITAL NIVEL INTERNACIONAL </vt:lpstr>
      <vt:lpstr>TRATADO OMPI SOBRE DERECHOS DE AUTOR</vt:lpstr>
      <vt:lpstr>FORMAS DE TRANSMISIÓN</vt:lpstr>
      <vt:lpstr>COMUNICACIÓN PÚBLICA </vt:lpstr>
      <vt:lpstr>SUJETOS EN LA TRANSMISIÓN</vt:lpstr>
      <vt:lpstr>FORMAS DE TRANSMISIÓN</vt:lpstr>
      <vt:lpstr>EXCEPCIONES A LA TRANSMISIÓN</vt:lpstr>
      <vt:lpstr>ADQUISICIÓN DE DERECHOS POR TRANSMISIÓN</vt:lpstr>
      <vt:lpstr>TRANSMISIÓN DE DERECHOS INDEPENDIENTE</vt:lpstr>
      <vt:lpstr>ACTOS DE EXPLOTACIÓN USOS DIGITALES</vt:lpstr>
      <vt:lpstr>ACTOS DE EXPLOTACIÓN USOS DIGITALES </vt:lpstr>
      <vt:lpstr>VIGENCIA USOS DIGITALES</vt:lpstr>
      <vt:lpstr>REEDICION / REIMPRESIÓN</vt:lpstr>
      <vt:lpstr>REEDICIÓN / REIMPRESIÓN</vt:lpstr>
      <vt:lpstr>GRACIAS</vt:lpstr>
    </vt:vector>
  </TitlesOfParts>
  <Company>EDITORIAL LIMUSA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DERECHO DE AUTOR EN EL ENTORNO DIGITAL</dc:title>
  <dc:creator>Alejandra Moyano</dc:creator>
  <cp:lastModifiedBy>CNCA</cp:lastModifiedBy>
  <cp:revision>6</cp:revision>
  <dcterms:created xsi:type="dcterms:W3CDTF">2011-07-12T17:30:04Z</dcterms:created>
  <dcterms:modified xsi:type="dcterms:W3CDTF">2011-07-13T22:02:19Z</dcterms:modified>
</cp:coreProperties>
</file>